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72" r:id="rId1"/>
  </p:sldMasterIdLst>
  <p:sldIdLst>
    <p:sldId id="268" r:id="rId2"/>
    <p:sldId id="269" r:id="rId3"/>
    <p:sldId id="270" r:id="rId4"/>
    <p:sldId id="271" r:id="rId5"/>
    <p:sldId id="272" r:id="rId6"/>
    <p:sldId id="276" r:id="rId7"/>
    <p:sldId id="277" r:id="rId8"/>
    <p:sldId id="278" r:id="rId9"/>
    <p:sldId id="280" r:id="rId10"/>
    <p:sldId id="273" r:id="rId11"/>
    <p:sldId id="281" r:id="rId12"/>
    <p:sldId id="274" r:id="rId13"/>
    <p:sldId id="275" r:id="rId14"/>
    <p:sldId id="257" r:id="rId15"/>
    <p:sldId id="258" r:id="rId16"/>
    <p:sldId id="261" r:id="rId17"/>
    <p:sldId id="260" r:id="rId18"/>
    <p:sldId id="259" r:id="rId19"/>
    <p:sldId id="266" r:id="rId20"/>
    <p:sldId id="262" r:id="rId21"/>
    <p:sldId id="264" r:id="rId22"/>
    <p:sldId id="263" r:id="rId23"/>
    <p:sldId id="265" r:id="rId24"/>
    <p:sldId id="267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280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303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1782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3684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643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9040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5402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939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796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304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212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256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58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49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425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2409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287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60ED269-5BA8-4A79-9BA3-5B1418EA170B}" type="datetimeFigureOut">
              <a:rPr lang="es-MX" smtClean="0"/>
              <a:t>09/11/2016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0F991C-4876-4AB4-B9A3-5A78C56CAF0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734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twitter.com/" TargetMode="External"/><Relationship Id="rId7" Type="http://schemas.openxmlformats.org/officeDocument/2006/relationships/hyperlink" Target="https://www.nltk.org/" TargetMode="External"/><Relationship Id="rId2" Type="http://schemas.openxmlformats.org/officeDocument/2006/relationships/hyperlink" Target="https://dev.twitter.com/inde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vikiranj.net/POSTS/2012/CODE/HOW-BUILD-TWITTER-SENTIMENT-ANALYZER/" TargetMode="External"/><Relationship Id="rId5" Type="http://schemas.openxmlformats.org/officeDocument/2006/relationships/hyperlink" Target="http://www.cs.waikato.ac.nz/ml/weka/" TargetMode="External"/><Relationship Id="rId4" Type="http://schemas.openxmlformats.org/officeDocument/2006/relationships/hyperlink" Target="http://twitter4j.org/en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4000" b="1" dirty="0"/>
              <a:t>Reporte de proyecto final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MX" sz="3700" dirty="0"/>
              <a:t>Minería de datos en twitter del </a:t>
            </a:r>
          </a:p>
          <a:p>
            <a:pPr marL="0" indent="0" algn="ctr">
              <a:buNone/>
            </a:pPr>
            <a:r>
              <a:rPr lang="es-MX" sz="3700" dirty="0"/>
              <a:t>Debate presidencial </a:t>
            </a:r>
          </a:p>
          <a:p>
            <a:pPr marL="0" indent="0" algn="ctr">
              <a:buNone/>
            </a:pPr>
            <a:r>
              <a:rPr lang="es-MX" sz="3700" dirty="0"/>
              <a:t>en </a:t>
            </a:r>
          </a:p>
          <a:p>
            <a:pPr marL="0" indent="0" algn="ctr">
              <a:buNone/>
            </a:pPr>
            <a:r>
              <a:rPr lang="es-MX" sz="3700" dirty="0"/>
              <a:t>estados unidos</a:t>
            </a:r>
            <a:endParaRPr lang="es-MX" sz="1500" dirty="0"/>
          </a:p>
          <a:p>
            <a:pPr marL="0" indent="0" algn="r">
              <a:buNone/>
            </a:pPr>
            <a:r>
              <a:rPr lang="es-MX" sz="2200" dirty="0"/>
              <a:t>Guerrero Hernández Aarón</a:t>
            </a:r>
          </a:p>
          <a:p>
            <a:pPr marL="0" indent="0" algn="r">
              <a:buNone/>
            </a:pPr>
            <a:r>
              <a:rPr lang="es-MX" sz="2200" dirty="0"/>
              <a:t>Sánchez Trejo Karen</a:t>
            </a:r>
          </a:p>
          <a:p>
            <a:pPr marL="0" indent="0" algn="r">
              <a:buNone/>
            </a:pPr>
            <a:r>
              <a:rPr lang="es-MX" sz="2200" dirty="0"/>
              <a:t>Robles ríos Rafael</a:t>
            </a:r>
          </a:p>
        </p:txBody>
      </p:sp>
    </p:spTree>
    <p:extLst>
      <p:ext uri="{BB962C8B-B14F-4D97-AF65-F5344CB8AC3E}">
        <p14:creationId xmlns:p14="http://schemas.microsoft.com/office/powerpoint/2010/main" val="1211166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99725" y="-172058"/>
            <a:ext cx="10364451" cy="1596177"/>
          </a:xfrm>
        </p:spPr>
        <p:txBody>
          <a:bodyPr/>
          <a:lstStyle/>
          <a:p>
            <a:pPr algn="l"/>
            <a:r>
              <a:rPr lang="es-MX" dirty="0"/>
              <a:t>Pre procesamiento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456574" y="1062167"/>
            <a:ext cx="10363826" cy="3424107"/>
          </a:xfrm>
        </p:spPr>
        <p:txBody>
          <a:bodyPr/>
          <a:lstStyle/>
          <a:p>
            <a:r>
              <a:rPr lang="es-MX" dirty="0"/>
              <a:t>Tomamos una muestra de las opiniones y se construye el archivo .</a:t>
            </a:r>
            <a:r>
              <a:rPr lang="es-MX" cap="none" dirty="0" err="1"/>
              <a:t>arff</a:t>
            </a:r>
            <a:r>
              <a:rPr lang="es-MX" cap="none" dirty="0"/>
              <a:t> PARA EL USO DE WEKA EL CUAL QUEDARIA</a:t>
            </a:r>
          </a:p>
          <a:p>
            <a:endParaRPr lang="es-MX" dirty="0"/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 rotWithShape="1">
          <a:blip r:embed="rId2"/>
          <a:srcRect l="4357" t="14882" r="46645" b="10014"/>
          <a:stretch/>
        </p:blipFill>
        <p:spPr>
          <a:xfrm>
            <a:off x="314325" y="2028823"/>
            <a:ext cx="9925050" cy="40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9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2000" cap="none" dirty="0"/>
              <a:t>Después abrir la aplicación y cargamos el archivo, después seleccionamos el filtro</a:t>
            </a:r>
            <a:br>
              <a:rPr lang="es-MX" sz="2000" cap="none" dirty="0"/>
            </a:br>
            <a:r>
              <a:rPr lang="es-MX" sz="2000" b="1" cap="none" dirty="0" err="1"/>
              <a:t>stringtowordvector</a:t>
            </a:r>
            <a:r>
              <a:rPr lang="es-MX" sz="2000" b="1" cap="none" dirty="0"/>
              <a:t> </a:t>
            </a:r>
            <a:r>
              <a:rPr lang="es-MX" sz="2000" cap="none" dirty="0"/>
              <a:t>para formar n -gramas de tamaño 1 y 2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 rotWithShape="1">
          <a:blip r:embed="rId2"/>
          <a:srcRect l="59589" t="15160" r="4549" b="32267"/>
          <a:stretch/>
        </p:blipFill>
        <p:spPr>
          <a:xfrm>
            <a:off x="1009023" y="1867213"/>
            <a:ext cx="8754101" cy="44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8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2000" cap="none" dirty="0"/>
              <a:t>Después seleccionamos la pestaña de </a:t>
            </a:r>
            <a:r>
              <a:rPr lang="es-MX" sz="2000" cap="none" dirty="0" err="1"/>
              <a:t>classify</a:t>
            </a:r>
            <a:r>
              <a:rPr lang="es-MX" sz="2000" cap="none" dirty="0"/>
              <a:t> que nos dará la opción de escoger el algoritmo J48 que esta basado en ID3 los cuales son los arboles de decisión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591" t="18220" r="47795" b="13909"/>
          <a:stretch/>
        </p:blipFill>
        <p:spPr>
          <a:xfrm>
            <a:off x="913775" y="1876424"/>
            <a:ext cx="9982200" cy="48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64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885199" y="566867"/>
            <a:ext cx="10363826" cy="3462208"/>
          </a:xfrm>
        </p:spPr>
        <p:txBody>
          <a:bodyPr/>
          <a:lstStyle/>
          <a:p>
            <a:r>
              <a:rPr lang="es-MX" dirty="0"/>
              <a:t>tenemos el árbol que construyo el algoritmo, para este caso tenemos que solo selecciono a “FALSE”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tenemos la gráfica de como se comporta la clasificación</a:t>
            </a:r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 rotWithShape="1">
          <a:blip r:embed="rId2"/>
          <a:srcRect l="21233" t="18219" r="66110" b="72879"/>
          <a:stretch/>
        </p:blipFill>
        <p:spPr>
          <a:xfrm>
            <a:off x="4927684" y="1276350"/>
            <a:ext cx="2278856" cy="552450"/>
          </a:xfrm>
          <a:prstGeom prst="rect">
            <a:avLst/>
          </a:prstGeom>
        </p:spPr>
      </p:pic>
      <p:pic>
        <p:nvPicPr>
          <p:cNvPr id="5" name="Marcador de contenido 6"/>
          <p:cNvPicPr>
            <a:picLocks noChangeAspect="1"/>
          </p:cNvPicPr>
          <p:nvPr/>
        </p:nvPicPr>
        <p:blipFill rotWithShape="1">
          <a:blip r:embed="rId3"/>
          <a:srcRect l="17207" t="45479" r="61410" b="17247"/>
          <a:stretch/>
        </p:blipFill>
        <p:spPr>
          <a:xfrm>
            <a:off x="2238374" y="2943225"/>
            <a:ext cx="66198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1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Limpieza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MX" dirty="0"/>
              <a:t>Se convierte todo el texto a minúsculas</a:t>
            </a:r>
          </a:p>
          <a:p>
            <a:r>
              <a:rPr lang="es-MX" dirty="0"/>
              <a:t>Se eliminan los links de los tweets, es decir los http</a:t>
            </a:r>
          </a:p>
          <a:p>
            <a:r>
              <a:rPr lang="es-MX" dirty="0"/>
              <a:t>Se eliminan los @, remplazándolos con algún identificador</a:t>
            </a:r>
          </a:p>
          <a:p>
            <a:r>
              <a:rPr lang="es-MX" dirty="0"/>
              <a:t>Se eliminan los #, manteniendo sólo la palabra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56933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dirty="0"/>
              <a:t>Stop </a:t>
            </a:r>
            <a:r>
              <a:rPr lang="es-MX" dirty="0" err="1"/>
              <a:t>word</a:t>
            </a:r>
            <a:r>
              <a:rPr lang="es-MX" dirty="0"/>
              <a:t> </a:t>
            </a:r>
            <a:r>
              <a:rPr lang="es-MX" dirty="0" err="1"/>
              <a:t>removal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Se eliminan palabras que no aportan información, es decir, que no pueden detectar sentimientos. </a:t>
            </a:r>
          </a:p>
          <a:p>
            <a:r>
              <a:rPr lang="es-MX" dirty="0"/>
              <a:t>Por ejemplo artículos o preposiciones.</a:t>
            </a:r>
          </a:p>
          <a:p>
            <a:endParaRPr lang="es-MX" dirty="0"/>
          </a:p>
          <a:p>
            <a:r>
              <a:rPr lang="es-MX" dirty="0"/>
              <a:t>Existe una lista de stop </a:t>
            </a:r>
            <a:r>
              <a:rPr lang="es-MX" dirty="0" err="1"/>
              <a:t>words</a:t>
            </a:r>
            <a:r>
              <a:rPr lang="es-MX" dirty="0"/>
              <a:t>, en ella se encuentran palabras como:</a:t>
            </a:r>
          </a:p>
          <a:p>
            <a:pPr lvl="1"/>
            <a:r>
              <a:rPr lang="es-MX" dirty="0"/>
              <a:t>a</a:t>
            </a:r>
          </a:p>
          <a:p>
            <a:pPr lvl="1"/>
            <a:r>
              <a:rPr lang="es-MX" dirty="0" err="1"/>
              <a:t>about</a:t>
            </a:r>
            <a:endParaRPr lang="es-MX" dirty="0"/>
          </a:p>
          <a:p>
            <a:pPr lvl="1"/>
            <a:r>
              <a:rPr lang="es-MX" dirty="0" err="1"/>
              <a:t>it</a:t>
            </a:r>
            <a:endParaRPr lang="es-MX" dirty="0"/>
          </a:p>
          <a:p>
            <a:pPr lvl="1"/>
            <a:r>
              <a:rPr lang="es-MX" dirty="0" err="1"/>
              <a:t>right</a:t>
            </a:r>
            <a:endParaRPr lang="es-MX" dirty="0"/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347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NLTK (Natural </a:t>
            </a:r>
            <a:r>
              <a:rPr lang="es-MX" dirty="0" err="1"/>
              <a:t>Language</a:t>
            </a:r>
            <a:r>
              <a:rPr lang="es-MX" dirty="0"/>
              <a:t> </a:t>
            </a:r>
            <a:r>
              <a:rPr lang="es-MX" dirty="0" err="1"/>
              <a:t>Toolkit</a:t>
            </a:r>
            <a:r>
              <a:rPr lang="es-MX" dirty="0"/>
              <a:t>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A partir de aquí se usara NLTK</a:t>
            </a:r>
          </a:p>
          <a:p>
            <a:r>
              <a:rPr lang="es-MX" dirty="0"/>
              <a:t>Es un conjunto de bibliotecas de Python para el procesamiento del lenguaje natural </a:t>
            </a:r>
          </a:p>
          <a:p>
            <a:endParaRPr lang="es-MX" dirty="0"/>
          </a:p>
          <a:p>
            <a:r>
              <a:rPr lang="es-MX" dirty="0"/>
              <a:t>Con esta se pueden realizar tareas como:</a:t>
            </a:r>
          </a:p>
          <a:p>
            <a:pPr lvl="1"/>
            <a:r>
              <a:rPr lang="es-MX" dirty="0" err="1"/>
              <a:t>Tokenizar</a:t>
            </a:r>
            <a:r>
              <a:rPr lang="es-MX" dirty="0"/>
              <a:t>, separar las palabras de un texto</a:t>
            </a:r>
          </a:p>
          <a:p>
            <a:pPr lvl="1"/>
            <a:r>
              <a:rPr lang="es-MX" dirty="0"/>
              <a:t>Clasificar palabras de a acuerdo a la oración, es decir en sustantivos, verbos, artículos, etc.</a:t>
            </a:r>
          </a:p>
          <a:p>
            <a:pPr lvl="1"/>
            <a:r>
              <a:rPr lang="es-MX" dirty="0" err="1"/>
              <a:t>Lematización</a:t>
            </a:r>
            <a:r>
              <a:rPr lang="es-MX" dirty="0"/>
              <a:t>, reducir palabras a su lema</a:t>
            </a:r>
          </a:p>
          <a:p>
            <a:pPr lvl="1"/>
            <a:r>
              <a:rPr lang="es-MX" dirty="0" err="1"/>
              <a:t>Stemming</a:t>
            </a:r>
            <a:r>
              <a:rPr lang="es-MX" dirty="0"/>
              <a:t>, reducir palabras a si raíz</a:t>
            </a:r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55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 err="1"/>
              <a:t>Lematización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MX" dirty="0"/>
              <a:t>Se reducen las palabras a su lema, es decir, a la palabra que las representa.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dogs</a:t>
            </a:r>
            <a:r>
              <a:rPr lang="es-MX" dirty="0"/>
              <a:t> -&gt; </a:t>
            </a:r>
            <a:r>
              <a:rPr lang="es-MX" dirty="0" err="1"/>
              <a:t>dog</a:t>
            </a:r>
            <a:endParaRPr lang="es-MX" dirty="0"/>
          </a:p>
          <a:p>
            <a:r>
              <a:rPr lang="es-MX" dirty="0" err="1"/>
              <a:t>feet</a:t>
            </a:r>
            <a:r>
              <a:rPr lang="es-MX" dirty="0"/>
              <a:t> -&gt; </a:t>
            </a:r>
            <a:r>
              <a:rPr lang="es-MX" dirty="0" err="1"/>
              <a:t>foot</a:t>
            </a:r>
            <a:endParaRPr lang="es-MX" dirty="0"/>
          </a:p>
          <a:p>
            <a:r>
              <a:rPr lang="es-MX" dirty="0" err="1"/>
              <a:t>better</a:t>
            </a:r>
            <a:r>
              <a:rPr lang="es-MX" dirty="0"/>
              <a:t> -&gt; </a:t>
            </a:r>
            <a:r>
              <a:rPr lang="es-MX" dirty="0" err="1"/>
              <a:t>good</a:t>
            </a:r>
            <a:endParaRPr lang="es-MX" dirty="0"/>
          </a:p>
          <a:p>
            <a:endParaRPr lang="es-MX" dirty="0"/>
          </a:p>
          <a:p>
            <a:pPr marL="0" indent="0">
              <a:buNone/>
            </a:pPr>
            <a:r>
              <a:rPr lang="es-MX" dirty="0"/>
              <a:t>Esto se realiza mediante NLTK:</a:t>
            </a:r>
          </a:p>
          <a:p>
            <a:pPr marL="0" indent="0">
              <a:buNone/>
            </a:pPr>
            <a:r>
              <a:rPr lang="es-MX" dirty="0"/>
              <a:t>&gt;&gt;&gt;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nltk.stem</a:t>
            </a:r>
            <a:r>
              <a:rPr lang="es-MX" dirty="0"/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 err="1"/>
              <a:t>WordNetLemmatizer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&gt;&gt;&gt; </a:t>
            </a:r>
            <a:r>
              <a:rPr lang="es-MX" dirty="0" err="1"/>
              <a:t>wnl</a:t>
            </a:r>
            <a:r>
              <a:rPr lang="es-MX" dirty="0"/>
              <a:t> = </a:t>
            </a:r>
            <a:r>
              <a:rPr lang="es-MX" dirty="0" err="1"/>
              <a:t>WordNetLemmatizer</a:t>
            </a:r>
            <a:r>
              <a:rPr lang="es-MX" dirty="0"/>
              <a:t>()</a:t>
            </a:r>
          </a:p>
          <a:p>
            <a:pPr marL="0" indent="0">
              <a:buNone/>
            </a:pPr>
            <a:r>
              <a:rPr lang="es-MX" dirty="0"/>
              <a:t>&gt;&gt;&gt; </a:t>
            </a:r>
            <a:r>
              <a:rPr lang="es-MX" dirty="0" err="1"/>
              <a:t>print</a:t>
            </a:r>
            <a:r>
              <a:rPr lang="es-MX" dirty="0"/>
              <a:t>(</a:t>
            </a:r>
            <a:r>
              <a:rPr lang="es-MX" dirty="0" err="1"/>
              <a:t>wnl.lemmatize</a:t>
            </a:r>
            <a:r>
              <a:rPr lang="es-MX" dirty="0"/>
              <a:t>('</a:t>
            </a:r>
            <a:r>
              <a:rPr lang="es-MX" dirty="0" err="1"/>
              <a:t>dogs</a:t>
            </a:r>
            <a:r>
              <a:rPr lang="es-MX" dirty="0"/>
              <a:t>'))</a:t>
            </a:r>
          </a:p>
          <a:p>
            <a:pPr marL="0" indent="0">
              <a:buNone/>
            </a:pPr>
            <a:r>
              <a:rPr lang="es-MX" dirty="0" err="1"/>
              <a:t>dog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2245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Palabras 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MX" dirty="0"/>
              <a:t>Las palabras que quedan después de la </a:t>
            </a:r>
            <a:r>
              <a:rPr lang="es-MX" dirty="0" err="1"/>
              <a:t>lematización</a:t>
            </a:r>
            <a:r>
              <a:rPr lang="es-MX" dirty="0"/>
              <a:t> y de la eliminación de stop </a:t>
            </a:r>
            <a:r>
              <a:rPr lang="es-MX" dirty="0" err="1"/>
              <a:t>words</a:t>
            </a:r>
            <a:r>
              <a:rPr lang="es-MX" dirty="0"/>
              <a:t>, serán las palabras características.</a:t>
            </a:r>
          </a:p>
          <a:p>
            <a:r>
              <a:rPr lang="es-MX" dirty="0"/>
              <a:t>Cada tweet podrá verse como un vector de 1’s y 0’s, si contiene o no la palabra característica </a:t>
            </a:r>
          </a:p>
          <a:p>
            <a:endParaRPr lang="es-MX" dirty="0"/>
          </a:p>
          <a:p>
            <a:pPr marL="0" indent="0">
              <a:buNone/>
            </a:pPr>
            <a:r>
              <a:rPr lang="es-MX" dirty="0"/>
              <a:t> 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693731"/>
              </p:ext>
            </p:extLst>
          </p:nvPr>
        </p:nvGraphicFramePr>
        <p:xfrm>
          <a:off x="1117600" y="36914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Tweet</a:t>
                      </a:r>
                      <a:r>
                        <a:rPr lang="es-MX" baseline="0" dirty="0"/>
                        <a:t> 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Tweet</a:t>
                      </a:r>
                      <a:r>
                        <a:rPr lang="es-MX" baseline="0" dirty="0"/>
                        <a:t> 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Tweet</a:t>
                      </a:r>
                      <a:r>
                        <a:rPr lang="es-MX" baseline="0" dirty="0"/>
                        <a:t> 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Tweet</a:t>
                      </a:r>
                      <a:r>
                        <a:rPr lang="es-MX" baseline="0" dirty="0"/>
                        <a:t> 4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news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day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disappointing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good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77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Clasificación </a:t>
            </a:r>
            <a:r>
              <a:rPr lang="es-MX" dirty="0" err="1"/>
              <a:t>Naïve</a:t>
            </a:r>
            <a:r>
              <a:rPr lang="es-MX" dirty="0"/>
              <a:t> </a:t>
            </a:r>
            <a:r>
              <a:rPr lang="es-MX" dirty="0" err="1"/>
              <a:t>Bayes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MX" dirty="0"/>
                  <a:t>Se basa en la aplicación de la Regla de </a:t>
                </a:r>
                <a:r>
                  <a:rPr lang="es-MX" dirty="0" err="1"/>
                  <a:t>Bayes</a:t>
                </a:r>
                <a:r>
                  <a:rPr lang="es-MX" dirty="0"/>
                  <a:t> para predecir la probabilidad condicional de que un tweet pertenezca a una clase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>
                        <a:latin typeface="Cambria Math" panose="02040503050406030204" pitchFamily="18" charset="0"/>
                      </a:rPr>
                      <m:t>P</m:t>
                    </m:r>
                    <m:r>
                      <a:rPr lang="es-MX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MX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MX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MX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MX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s-MX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s-MX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MX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MX" dirty="0"/>
              </a:p>
              <a:p>
                <a:r>
                  <a:rPr lang="es-MX" dirty="0"/>
                  <a:t>La probabilidad de un tweet dada la clase se calculan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MX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MX" dirty="0"/>
              </a:p>
              <a:p>
                <a:r>
                  <a:rPr lang="es-MX" dirty="0"/>
                  <a:t>La clasificación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MX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será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MX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dirty="0"/>
                  <a:t>, cuya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s-MX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MX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MX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MX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s-MX" dirty="0"/>
                  <a:t> sea la mayor.</a:t>
                </a:r>
              </a:p>
              <a:p>
                <a:pPr marL="0" indent="0">
                  <a:buNone/>
                </a:pPr>
                <a:endParaRPr lang="es-MX" dirty="0"/>
              </a:p>
              <a:p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471" t="-1068" b="-1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67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Temas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MX" dirty="0"/>
              <a:t>objetivo</a:t>
            </a:r>
          </a:p>
          <a:p>
            <a:r>
              <a:rPr lang="es-MX" dirty="0"/>
              <a:t>Descripción </a:t>
            </a:r>
          </a:p>
          <a:p>
            <a:r>
              <a:rPr lang="es-MX" dirty="0"/>
              <a:t>Recolección de datos</a:t>
            </a:r>
          </a:p>
          <a:p>
            <a:r>
              <a:rPr lang="es-MX" dirty="0"/>
              <a:t>Pre procesamiento de datos</a:t>
            </a:r>
          </a:p>
          <a:p>
            <a:r>
              <a:rPr lang="es-MX" dirty="0"/>
              <a:t>Análisis de datos</a:t>
            </a:r>
          </a:p>
          <a:p>
            <a:r>
              <a:rPr lang="es-MX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3213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4" y="268894"/>
            <a:ext cx="10364451" cy="1596177"/>
          </a:xfrm>
        </p:spPr>
        <p:txBody>
          <a:bodyPr/>
          <a:lstStyle/>
          <a:p>
            <a:pPr algn="l"/>
            <a:r>
              <a:rPr lang="es-MX" dirty="0"/>
              <a:t>Tweets de entrenamiento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838200" y="1519707"/>
            <a:ext cx="10515600" cy="46572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Tweets </a:t>
            </a:r>
            <a:r>
              <a:rPr lang="en-US" b="1" dirty="0" err="1"/>
              <a:t>positivos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@</a:t>
            </a:r>
            <a:r>
              <a:rPr lang="en-US" dirty="0" err="1"/>
              <a:t>PrincessSuperC</a:t>
            </a:r>
            <a:r>
              <a:rPr lang="en-US" dirty="0"/>
              <a:t> Hey </a:t>
            </a:r>
            <a:r>
              <a:rPr lang="en-US" dirty="0" err="1"/>
              <a:t>Cici</a:t>
            </a:r>
            <a:r>
              <a:rPr lang="en-US" dirty="0"/>
              <a:t> sweetheart! Just wanted to let u know I luv u! OH! and will the mixtape drop soon? FANTASY RIDE MAY 5TH!!!!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@</a:t>
            </a:r>
            <a:r>
              <a:rPr lang="en-US" dirty="0" err="1"/>
              <a:t>Msdebramaye</a:t>
            </a:r>
            <a:r>
              <a:rPr lang="en-US" dirty="0"/>
              <a:t> I heard about that contest! Congrats girl!!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UNC!!! NCAA Champs!! Franklin St.: I WAS THERE!! WILD AND CRAZY!!!!!! Nothing like it...EVER http://tinyurl.com/49955t3</a:t>
            </a:r>
          </a:p>
          <a:p>
            <a:pPr marL="0" indent="0">
              <a:buNone/>
            </a:pPr>
            <a:r>
              <a:rPr lang="en-US" b="1" dirty="0"/>
              <a:t>Tweets </a:t>
            </a:r>
            <a:r>
              <a:rPr lang="en-US" b="1" dirty="0" err="1"/>
              <a:t>neutrales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Share More #jokes #quotes #music #photos or #news #articles on #Facebook or #Twitter?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Good night #Twitter and #</a:t>
            </a:r>
            <a:r>
              <a:rPr lang="en-US" dirty="0" err="1"/>
              <a:t>TheLegionoftheFallen</a:t>
            </a:r>
            <a:r>
              <a:rPr lang="en-US" dirty="0"/>
              <a:t>. 5:45am </a:t>
            </a:r>
            <a:r>
              <a:rPr lang="en-US" dirty="0" err="1"/>
              <a:t>cimes</a:t>
            </a:r>
            <a:r>
              <a:rPr lang="en-US" dirty="0"/>
              <a:t> awfully early!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just finished a 2.66 mi run with a pace of 11'14"/mi with Nike+ GPS. #</a:t>
            </a:r>
            <a:r>
              <a:rPr lang="en-US" dirty="0" err="1"/>
              <a:t>nikeplus</a:t>
            </a:r>
            <a:r>
              <a:rPr lang="en-US" dirty="0"/>
              <a:t> #</a:t>
            </a:r>
            <a:r>
              <a:rPr lang="en-US" dirty="0" err="1"/>
              <a:t>makeitcount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Tweets </a:t>
            </a:r>
            <a:r>
              <a:rPr lang="en-US" b="1" dirty="0" err="1"/>
              <a:t>negativos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Disappointing day. Attended a car boot sale to raise some funds for the sanctuary, made a total of 88p after the entry fee - sigh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more taking Irish car bombs with strange Australian women who can drink like </a:t>
            </a:r>
            <a:r>
              <a:rPr lang="en-US" dirty="0" err="1"/>
              <a:t>rockstars</a:t>
            </a:r>
            <a:r>
              <a:rPr lang="en-US" dirty="0"/>
              <a:t>...my head hurts.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Just had some bloodwork done. My arm hurts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9058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Limpieza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MX" b="1" dirty="0"/>
              <a:t>Tweets positivos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'</a:t>
            </a:r>
            <a:r>
              <a:rPr lang="es-MX" dirty="0" err="1"/>
              <a:t>hey</a:t>
            </a:r>
            <a:r>
              <a:rPr lang="es-MX" dirty="0"/>
              <a:t>', '</a:t>
            </a:r>
            <a:r>
              <a:rPr lang="es-MX" dirty="0" err="1"/>
              <a:t>cici</a:t>
            </a:r>
            <a:r>
              <a:rPr lang="es-MX" dirty="0"/>
              <a:t>', '</a:t>
            </a:r>
            <a:r>
              <a:rPr lang="es-MX" dirty="0" err="1"/>
              <a:t>luv</a:t>
            </a:r>
            <a:r>
              <a:rPr lang="es-MX" dirty="0"/>
              <a:t>', '</a:t>
            </a:r>
            <a:r>
              <a:rPr lang="es-MX" dirty="0" err="1"/>
              <a:t>mixtape</a:t>
            </a:r>
            <a:r>
              <a:rPr lang="es-MX" dirty="0"/>
              <a:t>', '</a:t>
            </a:r>
            <a:r>
              <a:rPr lang="es-MX" dirty="0" err="1"/>
              <a:t>drop</a:t>
            </a:r>
            <a:r>
              <a:rPr lang="es-MX" dirty="0"/>
              <a:t>', '</a:t>
            </a:r>
            <a:r>
              <a:rPr lang="es-MX" dirty="0" err="1"/>
              <a:t>soon</a:t>
            </a:r>
            <a:r>
              <a:rPr lang="es-MX" dirty="0"/>
              <a:t>', '</a:t>
            </a:r>
            <a:r>
              <a:rPr lang="es-MX" dirty="0" err="1"/>
              <a:t>fantasy</a:t>
            </a:r>
            <a:r>
              <a:rPr lang="es-MX" dirty="0"/>
              <a:t>', '</a:t>
            </a:r>
            <a:r>
              <a:rPr lang="es-MX" dirty="0" err="1"/>
              <a:t>ride</a:t>
            </a:r>
            <a:r>
              <a:rPr lang="es-MX" dirty="0"/>
              <a:t>‘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'</a:t>
            </a:r>
            <a:r>
              <a:rPr lang="es-MX" dirty="0" err="1"/>
              <a:t>heard</a:t>
            </a:r>
            <a:r>
              <a:rPr lang="es-MX" dirty="0"/>
              <a:t>', '</a:t>
            </a:r>
            <a:r>
              <a:rPr lang="es-MX" dirty="0" err="1"/>
              <a:t>congrats</a:t>
            </a:r>
            <a:r>
              <a:rPr lang="es-MX" dirty="0"/>
              <a:t>‘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'</a:t>
            </a:r>
            <a:r>
              <a:rPr lang="es-MX" dirty="0" err="1"/>
              <a:t>ncaa</a:t>
            </a:r>
            <a:r>
              <a:rPr lang="es-MX" dirty="0"/>
              <a:t>', 'franklin', 'wild'</a:t>
            </a:r>
          </a:p>
          <a:p>
            <a:pPr marL="0" indent="0">
              <a:buNone/>
            </a:pPr>
            <a:r>
              <a:rPr lang="es-MX" b="1" dirty="0"/>
              <a:t>Tweets neutros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'share', '</a:t>
            </a:r>
            <a:r>
              <a:rPr lang="es-MX" dirty="0" err="1"/>
              <a:t>jokes</a:t>
            </a:r>
            <a:r>
              <a:rPr lang="es-MX" dirty="0"/>
              <a:t>', '</a:t>
            </a:r>
            <a:r>
              <a:rPr lang="es-MX" dirty="0" err="1"/>
              <a:t>quotes</a:t>
            </a:r>
            <a:r>
              <a:rPr lang="es-MX" dirty="0"/>
              <a:t>', '</a:t>
            </a:r>
            <a:r>
              <a:rPr lang="es-MX" dirty="0" err="1"/>
              <a:t>music</a:t>
            </a:r>
            <a:r>
              <a:rPr lang="es-MX" dirty="0"/>
              <a:t>', '</a:t>
            </a:r>
            <a:r>
              <a:rPr lang="es-MX" dirty="0" err="1"/>
              <a:t>photos</a:t>
            </a:r>
            <a:r>
              <a:rPr lang="es-MX" dirty="0"/>
              <a:t>', '</a:t>
            </a:r>
            <a:r>
              <a:rPr lang="es-MX" dirty="0" err="1"/>
              <a:t>news</a:t>
            </a:r>
            <a:r>
              <a:rPr lang="es-MX" dirty="0"/>
              <a:t>', '</a:t>
            </a:r>
            <a:r>
              <a:rPr lang="es-MX" dirty="0" err="1"/>
              <a:t>articles</a:t>
            </a:r>
            <a:r>
              <a:rPr lang="es-MX" dirty="0"/>
              <a:t>', '</a:t>
            </a:r>
            <a:r>
              <a:rPr lang="es-MX" dirty="0" err="1"/>
              <a:t>facebook</a:t>
            </a:r>
            <a:r>
              <a:rPr lang="es-MX" dirty="0"/>
              <a:t>', 'twitter'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‘</a:t>
            </a:r>
            <a:r>
              <a:rPr lang="es-MX" dirty="0" err="1"/>
              <a:t>night</a:t>
            </a:r>
            <a:r>
              <a:rPr lang="es-MX" dirty="0"/>
              <a:t>', 'twitter', '</a:t>
            </a:r>
            <a:r>
              <a:rPr lang="es-MX" dirty="0" err="1"/>
              <a:t>thelegionofthefallen</a:t>
            </a:r>
            <a:r>
              <a:rPr lang="es-MX" dirty="0"/>
              <a:t>', '</a:t>
            </a:r>
            <a:r>
              <a:rPr lang="es-MX" dirty="0" err="1"/>
              <a:t>cimes</a:t>
            </a:r>
            <a:r>
              <a:rPr lang="es-MX" dirty="0"/>
              <a:t>', '</a:t>
            </a:r>
            <a:r>
              <a:rPr lang="es-MX" dirty="0" err="1"/>
              <a:t>awfully</a:t>
            </a:r>
            <a:r>
              <a:rPr lang="es-MX" dirty="0"/>
              <a:t>‘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'</a:t>
            </a:r>
            <a:r>
              <a:rPr lang="es-MX" dirty="0" err="1"/>
              <a:t>finished</a:t>
            </a:r>
            <a:r>
              <a:rPr lang="es-MX" dirty="0"/>
              <a:t>', 'mi', 'run', 'pace', '</a:t>
            </a:r>
            <a:r>
              <a:rPr lang="es-MX" dirty="0" err="1"/>
              <a:t>gps</a:t>
            </a:r>
            <a:r>
              <a:rPr lang="es-MX" dirty="0"/>
              <a:t>', '</a:t>
            </a:r>
            <a:r>
              <a:rPr lang="es-MX" dirty="0" err="1"/>
              <a:t>nikeplus</a:t>
            </a:r>
            <a:r>
              <a:rPr lang="es-MX" dirty="0"/>
              <a:t>', '</a:t>
            </a:r>
            <a:r>
              <a:rPr lang="es-MX" dirty="0" err="1"/>
              <a:t>makeitcount</a:t>
            </a:r>
            <a:r>
              <a:rPr lang="es-MX" dirty="0"/>
              <a:t>‘</a:t>
            </a:r>
          </a:p>
          <a:p>
            <a:pPr marL="0" indent="0">
              <a:buNone/>
            </a:pPr>
            <a:r>
              <a:rPr lang="es-MX" b="1" dirty="0"/>
              <a:t>Tweets negativos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'</a:t>
            </a:r>
            <a:r>
              <a:rPr lang="es-MX" dirty="0" err="1"/>
              <a:t>disappointing</a:t>
            </a:r>
            <a:r>
              <a:rPr lang="es-MX" dirty="0"/>
              <a:t>', '</a:t>
            </a:r>
            <a:r>
              <a:rPr lang="es-MX" dirty="0" err="1"/>
              <a:t>day</a:t>
            </a:r>
            <a:r>
              <a:rPr lang="es-MX" dirty="0"/>
              <a:t>', '</a:t>
            </a:r>
            <a:r>
              <a:rPr lang="es-MX" dirty="0" err="1"/>
              <a:t>attended</a:t>
            </a:r>
            <a:r>
              <a:rPr lang="es-MX" dirty="0"/>
              <a:t>', 'car', '</a:t>
            </a:r>
            <a:r>
              <a:rPr lang="es-MX" dirty="0" err="1"/>
              <a:t>boot</a:t>
            </a:r>
            <a:r>
              <a:rPr lang="es-MX" dirty="0"/>
              <a:t>', 'sale', '</a:t>
            </a:r>
            <a:r>
              <a:rPr lang="es-MX" dirty="0" err="1"/>
              <a:t>raise</a:t>
            </a:r>
            <a:r>
              <a:rPr lang="es-MX" dirty="0"/>
              <a:t>', '</a:t>
            </a:r>
            <a:r>
              <a:rPr lang="es-MX" dirty="0" err="1"/>
              <a:t>funds</a:t>
            </a:r>
            <a:r>
              <a:rPr lang="es-MX" dirty="0"/>
              <a:t>', '</a:t>
            </a:r>
            <a:r>
              <a:rPr lang="es-MX" dirty="0" err="1"/>
              <a:t>sanctuary</a:t>
            </a:r>
            <a:r>
              <a:rPr lang="es-MX" dirty="0"/>
              <a:t>', 'total', '</a:t>
            </a:r>
            <a:r>
              <a:rPr lang="es-MX" dirty="0" err="1"/>
              <a:t>entry</a:t>
            </a:r>
            <a:r>
              <a:rPr lang="es-MX" dirty="0"/>
              <a:t>', '</a:t>
            </a:r>
            <a:r>
              <a:rPr lang="es-MX" dirty="0" err="1"/>
              <a:t>fee</a:t>
            </a:r>
            <a:r>
              <a:rPr lang="es-MX" dirty="0"/>
              <a:t>', '</a:t>
            </a:r>
            <a:r>
              <a:rPr lang="es-MX" dirty="0" err="1"/>
              <a:t>sigh</a:t>
            </a:r>
            <a:r>
              <a:rPr lang="es-MX" dirty="0"/>
              <a:t>‘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'</a:t>
            </a:r>
            <a:r>
              <a:rPr lang="es-MX" dirty="0" err="1"/>
              <a:t>taking</a:t>
            </a:r>
            <a:r>
              <a:rPr lang="es-MX" dirty="0"/>
              <a:t>', '</a:t>
            </a:r>
            <a:r>
              <a:rPr lang="es-MX" dirty="0" err="1"/>
              <a:t>irish</a:t>
            </a:r>
            <a:r>
              <a:rPr lang="es-MX" dirty="0"/>
              <a:t>', 'car', '</a:t>
            </a:r>
            <a:r>
              <a:rPr lang="es-MX" dirty="0" err="1"/>
              <a:t>bombs</a:t>
            </a:r>
            <a:r>
              <a:rPr lang="es-MX" dirty="0"/>
              <a:t>', '</a:t>
            </a:r>
            <a:r>
              <a:rPr lang="es-MX" dirty="0" err="1"/>
              <a:t>strange</a:t>
            </a:r>
            <a:r>
              <a:rPr lang="es-MX" dirty="0"/>
              <a:t>', '</a:t>
            </a:r>
            <a:r>
              <a:rPr lang="es-MX" dirty="0" err="1"/>
              <a:t>australian</a:t>
            </a:r>
            <a:r>
              <a:rPr lang="es-MX" dirty="0"/>
              <a:t>', '</a:t>
            </a:r>
            <a:r>
              <a:rPr lang="es-MX" dirty="0" err="1"/>
              <a:t>women</a:t>
            </a:r>
            <a:r>
              <a:rPr lang="es-MX" dirty="0"/>
              <a:t>', '</a:t>
            </a:r>
            <a:r>
              <a:rPr lang="es-MX" dirty="0" err="1"/>
              <a:t>drink</a:t>
            </a:r>
            <a:r>
              <a:rPr lang="es-MX" dirty="0"/>
              <a:t>', 'head', '</a:t>
            </a:r>
            <a:r>
              <a:rPr lang="es-MX" dirty="0" err="1"/>
              <a:t>hurts</a:t>
            </a:r>
            <a:r>
              <a:rPr lang="es-MX" dirty="0"/>
              <a:t>‘</a:t>
            </a:r>
          </a:p>
          <a:p>
            <a:pPr marL="514350" indent="-514350">
              <a:buFont typeface="+mj-lt"/>
              <a:buAutoNum type="arabicPeriod"/>
            </a:pPr>
            <a:r>
              <a:rPr lang="es-MX" dirty="0"/>
              <a:t>'</a:t>
            </a:r>
            <a:r>
              <a:rPr lang="es-MX" dirty="0" err="1"/>
              <a:t>bloodwork</a:t>
            </a:r>
            <a:r>
              <a:rPr lang="es-MX" dirty="0"/>
              <a:t>', '</a:t>
            </a:r>
            <a:r>
              <a:rPr lang="es-MX" dirty="0" err="1"/>
              <a:t>arm</a:t>
            </a:r>
            <a:r>
              <a:rPr lang="es-MX" dirty="0"/>
              <a:t>', '</a:t>
            </a:r>
            <a:r>
              <a:rPr lang="es-MX" dirty="0" err="1"/>
              <a:t>hurts</a:t>
            </a:r>
            <a:r>
              <a:rPr lang="es-MX" dirty="0"/>
              <a:t>'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07067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Palabras características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featureList</a:t>
            </a:r>
            <a:r>
              <a:rPr lang="es-MX" dirty="0"/>
              <a:t> = ['</a:t>
            </a:r>
            <a:r>
              <a:rPr lang="es-MX" dirty="0" err="1"/>
              <a:t>hey</a:t>
            </a:r>
            <a:r>
              <a:rPr lang="es-MX" dirty="0"/>
              <a:t>', '</a:t>
            </a:r>
            <a:r>
              <a:rPr lang="es-MX" dirty="0" err="1"/>
              <a:t>cici</a:t>
            </a:r>
            <a:r>
              <a:rPr lang="es-MX" dirty="0"/>
              <a:t>', '</a:t>
            </a:r>
            <a:r>
              <a:rPr lang="es-MX" dirty="0" err="1"/>
              <a:t>luv</a:t>
            </a:r>
            <a:r>
              <a:rPr lang="es-MX" dirty="0"/>
              <a:t>', '</a:t>
            </a:r>
            <a:r>
              <a:rPr lang="es-MX" dirty="0" err="1"/>
              <a:t>mixtape</a:t>
            </a:r>
            <a:r>
              <a:rPr lang="es-MX" dirty="0"/>
              <a:t>', '</a:t>
            </a:r>
            <a:r>
              <a:rPr lang="es-MX" dirty="0" err="1"/>
              <a:t>drop</a:t>
            </a:r>
            <a:r>
              <a:rPr lang="es-MX" dirty="0"/>
              <a:t>', '</a:t>
            </a:r>
            <a:r>
              <a:rPr lang="es-MX" dirty="0" err="1"/>
              <a:t>soon</a:t>
            </a:r>
            <a:r>
              <a:rPr lang="es-MX" dirty="0"/>
              <a:t>', '</a:t>
            </a:r>
            <a:r>
              <a:rPr lang="es-MX" dirty="0" err="1"/>
              <a:t>fantasy</a:t>
            </a:r>
            <a:r>
              <a:rPr lang="es-MX" dirty="0"/>
              <a:t>', '</a:t>
            </a:r>
            <a:r>
              <a:rPr lang="es-MX" dirty="0" err="1"/>
              <a:t>ride</a:t>
            </a:r>
            <a:r>
              <a:rPr lang="es-MX" dirty="0"/>
              <a:t>', '</a:t>
            </a:r>
            <a:r>
              <a:rPr lang="es-MX" dirty="0" err="1"/>
              <a:t>heard</a:t>
            </a:r>
            <a:r>
              <a:rPr lang="es-MX" dirty="0"/>
              <a:t>', '</a:t>
            </a:r>
            <a:r>
              <a:rPr lang="es-MX" dirty="0" err="1"/>
              <a:t>congrats</a:t>
            </a:r>
            <a:r>
              <a:rPr lang="es-MX" dirty="0"/>
              <a:t>', '</a:t>
            </a:r>
            <a:r>
              <a:rPr lang="es-MX" dirty="0" err="1"/>
              <a:t>ncaa</a:t>
            </a:r>
            <a:r>
              <a:rPr lang="es-MX" dirty="0"/>
              <a:t>', 'franklin', 'wild', 'share', '</a:t>
            </a:r>
            <a:r>
              <a:rPr lang="es-MX" dirty="0" err="1"/>
              <a:t>jokes</a:t>
            </a:r>
            <a:r>
              <a:rPr lang="es-MX" dirty="0"/>
              <a:t>', '</a:t>
            </a:r>
            <a:r>
              <a:rPr lang="es-MX" dirty="0" err="1"/>
              <a:t>quotes</a:t>
            </a:r>
            <a:r>
              <a:rPr lang="es-MX" dirty="0"/>
              <a:t>', '</a:t>
            </a:r>
            <a:r>
              <a:rPr lang="es-MX" dirty="0" err="1"/>
              <a:t>music</a:t>
            </a:r>
            <a:r>
              <a:rPr lang="es-MX" dirty="0"/>
              <a:t>', '</a:t>
            </a:r>
            <a:r>
              <a:rPr lang="es-MX" dirty="0" err="1"/>
              <a:t>photos</a:t>
            </a:r>
            <a:r>
              <a:rPr lang="es-MX" dirty="0"/>
              <a:t>', '</a:t>
            </a:r>
            <a:r>
              <a:rPr lang="es-MX" dirty="0" err="1"/>
              <a:t>news</a:t>
            </a:r>
            <a:r>
              <a:rPr lang="es-MX" dirty="0"/>
              <a:t>', '</a:t>
            </a:r>
            <a:r>
              <a:rPr lang="es-MX" dirty="0" err="1"/>
              <a:t>articles</a:t>
            </a:r>
            <a:r>
              <a:rPr lang="es-MX" dirty="0"/>
              <a:t>', '</a:t>
            </a:r>
            <a:r>
              <a:rPr lang="es-MX" dirty="0" err="1"/>
              <a:t>facebook</a:t>
            </a:r>
            <a:r>
              <a:rPr lang="es-MX" dirty="0"/>
              <a:t>', 'twitter', '</a:t>
            </a:r>
            <a:r>
              <a:rPr lang="es-MX" dirty="0" err="1"/>
              <a:t>night</a:t>
            </a:r>
            <a:r>
              <a:rPr lang="es-MX" dirty="0"/>
              <a:t>', 'twitter', '</a:t>
            </a:r>
            <a:r>
              <a:rPr lang="es-MX" dirty="0" err="1"/>
              <a:t>thelegionofthefallen</a:t>
            </a:r>
            <a:r>
              <a:rPr lang="es-MX" dirty="0"/>
              <a:t>', '</a:t>
            </a:r>
            <a:r>
              <a:rPr lang="es-MX" dirty="0" err="1"/>
              <a:t>cimes</a:t>
            </a:r>
            <a:r>
              <a:rPr lang="es-MX" dirty="0"/>
              <a:t>', '</a:t>
            </a:r>
            <a:r>
              <a:rPr lang="es-MX" dirty="0" err="1"/>
              <a:t>awfully</a:t>
            </a:r>
            <a:r>
              <a:rPr lang="es-MX" dirty="0"/>
              <a:t>', '</a:t>
            </a:r>
            <a:r>
              <a:rPr lang="es-MX" dirty="0" err="1"/>
              <a:t>finished</a:t>
            </a:r>
            <a:r>
              <a:rPr lang="es-MX" dirty="0"/>
              <a:t>', 'mi', 'run', 'pace', '</a:t>
            </a:r>
            <a:r>
              <a:rPr lang="es-MX" dirty="0" err="1"/>
              <a:t>gps</a:t>
            </a:r>
            <a:r>
              <a:rPr lang="es-MX" dirty="0"/>
              <a:t>', '</a:t>
            </a:r>
            <a:r>
              <a:rPr lang="es-MX" dirty="0" err="1"/>
              <a:t>nikeplus</a:t>
            </a:r>
            <a:r>
              <a:rPr lang="es-MX" dirty="0"/>
              <a:t>', '</a:t>
            </a:r>
            <a:r>
              <a:rPr lang="es-MX" dirty="0" err="1"/>
              <a:t>makeitcount</a:t>
            </a:r>
            <a:r>
              <a:rPr lang="es-MX" dirty="0"/>
              <a:t>', '</a:t>
            </a:r>
            <a:r>
              <a:rPr lang="es-MX" dirty="0" err="1"/>
              <a:t>disappointing</a:t>
            </a:r>
            <a:r>
              <a:rPr lang="es-MX" dirty="0"/>
              <a:t>', '</a:t>
            </a:r>
            <a:r>
              <a:rPr lang="es-MX" dirty="0" err="1"/>
              <a:t>day</a:t>
            </a:r>
            <a:r>
              <a:rPr lang="es-MX" dirty="0"/>
              <a:t>', '</a:t>
            </a:r>
            <a:r>
              <a:rPr lang="es-MX" dirty="0" err="1"/>
              <a:t>attended</a:t>
            </a:r>
            <a:r>
              <a:rPr lang="es-MX" dirty="0"/>
              <a:t>', 'car', '</a:t>
            </a:r>
            <a:r>
              <a:rPr lang="es-MX" dirty="0" err="1"/>
              <a:t>boot</a:t>
            </a:r>
            <a:r>
              <a:rPr lang="es-MX" dirty="0"/>
              <a:t>', 'sale', '</a:t>
            </a:r>
            <a:r>
              <a:rPr lang="es-MX" dirty="0" err="1"/>
              <a:t>raise</a:t>
            </a:r>
            <a:r>
              <a:rPr lang="es-MX" dirty="0"/>
              <a:t>', '</a:t>
            </a:r>
            <a:r>
              <a:rPr lang="es-MX" dirty="0" err="1"/>
              <a:t>funds</a:t>
            </a:r>
            <a:r>
              <a:rPr lang="es-MX" dirty="0"/>
              <a:t>', '</a:t>
            </a:r>
            <a:r>
              <a:rPr lang="es-MX" dirty="0" err="1"/>
              <a:t>sanctuary</a:t>
            </a:r>
            <a:r>
              <a:rPr lang="es-MX" dirty="0"/>
              <a:t>', 'total', '</a:t>
            </a:r>
            <a:r>
              <a:rPr lang="es-MX" dirty="0" err="1"/>
              <a:t>entry</a:t>
            </a:r>
            <a:r>
              <a:rPr lang="es-MX" dirty="0"/>
              <a:t>', '</a:t>
            </a:r>
            <a:r>
              <a:rPr lang="es-MX" dirty="0" err="1"/>
              <a:t>fee</a:t>
            </a:r>
            <a:r>
              <a:rPr lang="es-MX" dirty="0"/>
              <a:t>', '</a:t>
            </a:r>
            <a:r>
              <a:rPr lang="es-MX" dirty="0" err="1"/>
              <a:t>sigh</a:t>
            </a:r>
            <a:r>
              <a:rPr lang="es-MX" dirty="0"/>
              <a:t>', '</a:t>
            </a:r>
            <a:r>
              <a:rPr lang="es-MX" dirty="0" err="1"/>
              <a:t>taking</a:t>
            </a:r>
            <a:r>
              <a:rPr lang="es-MX" dirty="0"/>
              <a:t>', '</a:t>
            </a:r>
            <a:r>
              <a:rPr lang="es-MX" dirty="0" err="1"/>
              <a:t>irish</a:t>
            </a:r>
            <a:r>
              <a:rPr lang="es-MX" dirty="0"/>
              <a:t>', 'car', '</a:t>
            </a:r>
            <a:r>
              <a:rPr lang="es-MX" dirty="0" err="1"/>
              <a:t>bombs</a:t>
            </a:r>
            <a:r>
              <a:rPr lang="es-MX" dirty="0"/>
              <a:t>', '</a:t>
            </a:r>
            <a:r>
              <a:rPr lang="es-MX" dirty="0" err="1"/>
              <a:t>strange</a:t>
            </a:r>
            <a:r>
              <a:rPr lang="es-MX" dirty="0"/>
              <a:t>', '</a:t>
            </a:r>
            <a:r>
              <a:rPr lang="es-MX" dirty="0" err="1"/>
              <a:t>australian</a:t>
            </a:r>
            <a:r>
              <a:rPr lang="es-MX" dirty="0"/>
              <a:t>', '</a:t>
            </a:r>
            <a:r>
              <a:rPr lang="es-MX" dirty="0" err="1"/>
              <a:t>women</a:t>
            </a:r>
            <a:r>
              <a:rPr lang="es-MX" dirty="0"/>
              <a:t>', '</a:t>
            </a:r>
            <a:r>
              <a:rPr lang="es-MX" dirty="0" err="1"/>
              <a:t>drink</a:t>
            </a:r>
            <a:r>
              <a:rPr lang="es-MX" dirty="0"/>
              <a:t>', 'head', '</a:t>
            </a:r>
            <a:r>
              <a:rPr lang="es-MX" dirty="0" err="1"/>
              <a:t>hurts</a:t>
            </a:r>
            <a:r>
              <a:rPr lang="es-MX" dirty="0"/>
              <a:t>', '</a:t>
            </a:r>
            <a:r>
              <a:rPr lang="es-MX" dirty="0" err="1"/>
              <a:t>bloodwork</a:t>
            </a:r>
            <a:r>
              <a:rPr lang="es-MX" dirty="0"/>
              <a:t>', '</a:t>
            </a:r>
            <a:r>
              <a:rPr lang="es-MX" dirty="0" err="1"/>
              <a:t>arm</a:t>
            </a:r>
            <a:r>
              <a:rPr lang="es-MX" dirty="0"/>
              <a:t>', '</a:t>
            </a:r>
            <a:r>
              <a:rPr lang="es-MX" dirty="0" err="1"/>
              <a:t>hurts</a:t>
            </a:r>
            <a:r>
              <a:rPr lang="es-MX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448541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838200" y="927279"/>
            <a:ext cx="10515600" cy="5249684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MX" dirty="0"/>
              <a:t>Cada tweet es expresado como un vector de los valores falso o verdadero, si el tweet contiene o no cada una de las palabras de la lista de palabras características. Por ejemplo el tweet </a:t>
            </a:r>
            <a:r>
              <a:rPr lang="en-US" i="1" dirty="0"/>
              <a:t>"just had some bloodwork done. my arm hurts“ </a:t>
            </a:r>
            <a:r>
              <a:rPr lang="es-MX" i="1" dirty="0"/>
              <a:t>['</a:t>
            </a:r>
            <a:r>
              <a:rPr lang="es-MX" i="1" dirty="0" err="1"/>
              <a:t>bloodwork</a:t>
            </a:r>
            <a:r>
              <a:rPr lang="es-MX" i="1" dirty="0"/>
              <a:t>', '</a:t>
            </a:r>
            <a:r>
              <a:rPr lang="es-MX" i="1" dirty="0" err="1"/>
              <a:t>arm</a:t>
            </a:r>
            <a:r>
              <a:rPr lang="es-MX" i="1" dirty="0"/>
              <a:t>', '</a:t>
            </a:r>
            <a:r>
              <a:rPr lang="es-MX" i="1" dirty="0" err="1"/>
              <a:t>hurts</a:t>
            </a:r>
            <a:r>
              <a:rPr lang="es-MX" i="1" dirty="0"/>
              <a:t>']</a:t>
            </a:r>
            <a:r>
              <a:rPr lang="en-US" i="1" dirty="0"/>
              <a:t>:</a:t>
            </a:r>
            <a:r>
              <a:rPr lang="es-MX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s-MX" dirty="0"/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arm</a:t>
            </a:r>
            <a:r>
              <a:rPr lang="es-MX" dirty="0"/>
              <a:t>)': </a:t>
            </a:r>
            <a:r>
              <a:rPr lang="es-MX" b="1" dirty="0"/>
              <a:t>True</a:t>
            </a:r>
            <a:r>
              <a:rPr lang="es-MX" dirty="0"/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articles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attended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australian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awfully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bloodwork</a:t>
            </a:r>
            <a:r>
              <a:rPr lang="es-MX" dirty="0"/>
              <a:t>)': </a:t>
            </a:r>
            <a:r>
              <a:rPr lang="es-MX" b="1" dirty="0"/>
              <a:t>True</a:t>
            </a:r>
            <a:r>
              <a:rPr lang="es-MX" dirty="0"/>
              <a:t>,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bombs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cici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.....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(head)':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heard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hey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hurts</a:t>
            </a:r>
            <a:r>
              <a:rPr lang="es-MX" dirty="0"/>
              <a:t>)': </a:t>
            </a:r>
            <a:r>
              <a:rPr lang="es-MX" b="1" dirty="0"/>
              <a:t>True</a:t>
            </a:r>
            <a:r>
              <a:rPr lang="es-MX" dirty="0"/>
              <a:t>,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.....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irish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jokes</a:t>
            </a:r>
            <a:r>
              <a:rPr lang="es-MX" dirty="0"/>
              <a:t>)':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.....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/>
              <a:t>    '</a:t>
            </a:r>
            <a:r>
              <a:rPr lang="es-MX" dirty="0" err="1"/>
              <a:t>contains</a:t>
            </a:r>
            <a:r>
              <a:rPr lang="es-MX" dirty="0"/>
              <a:t>(</a:t>
            </a:r>
            <a:r>
              <a:rPr lang="es-MX" dirty="0" err="1"/>
              <a:t>women</a:t>
            </a:r>
            <a:r>
              <a:rPr lang="es-MX" dirty="0"/>
              <a:t>)': False</a:t>
            </a:r>
          </a:p>
        </p:txBody>
      </p:sp>
    </p:spTree>
    <p:extLst>
      <p:ext uri="{BB962C8B-B14F-4D97-AF65-F5344CB8AC3E}">
        <p14:creationId xmlns:p14="http://schemas.microsoft.com/office/powerpoint/2010/main" val="249182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851079" y="127183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# Se entrena el clasificador</a:t>
            </a:r>
          </a:p>
          <a:p>
            <a:pPr marL="0" indent="0">
              <a:buNone/>
            </a:pPr>
            <a:r>
              <a:rPr lang="es-MX" dirty="0" err="1"/>
              <a:t>NBClassifier</a:t>
            </a:r>
            <a:r>
              <a:rPr lang="es-MX" dirty="0"/>
              <a:t> = </a:t>
            </a:r>
            <a:r>
              <a:rPr lang="es-MX" dirty="0" err="1"/>
              <a:t>nltk.NaiveBayesClassifier.train</a:t>
            </a:r>
            <a:r>
              <a:rPr lang="es-MX" dirty="0"/>
              <a:t>(</a:t>
            </a:r>
            <a:r>
              <a:rPr lang="es-MX" dirty="0" err="1"/>
              <a:t>training_set</a:t>
            </a:r>
            <a:r>
              <a:rPr lang="es-MX" dirty="0"/>
              <a:t>)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# Se prueba el modelo</a:t>
            </a:r>
          </a:p>
          <a:p>
            <a:pPr marL="0" indent="0">
              <a:buNone/>
            </a:pPr>
            <a:r>
              <a:rPr lang="es-MX" dirty="0" err="1"/>
              <a:t>testTweet</a:t>
            </a:r>
            <a:r>
              <a:rPr lang="es-MX" dirty="0"/>
              <a:t> = '</a:t>
            </a:r>
            <a:r>
              <a:rPr lang="en-US" dirty="0"/>
              <a:t>My head hurts because of the disappointing election</a:t>
            </a:r>
            <a:r>
              <a:rPr lang="es-MX" dirty="0"/>
              <a:t>'</a:t>
            </a:r>
          </a:p>
          <a:p>
            <a:pPr marL="0" indent="0">
              <a:buNone/>
            </a:pPr>
            <a:r>
              <a:rPr lang="es-MX" dirty="0" err="1"/>
              <a:t>processedTestTweet</a:t>
            </a:r>
            <a:r>
              <a:rPr lang="es-MX" dirty="0"/>
              <a:t> = </a:t>
            </a:r>
            <a:r>
              <a:rPr lang="es-MX" dirty="0" err="1"/>
              <a:t>processTweet</a:t>
            </a:r>
            <a:r>
              <a:rPr lang="es-MX" dirty="0"/>
              <a:t>(</a:t>
            </a:r>
            <a:r>
              <a:rPr lang="es-MX" dirty="0" err="1"/>
              <a:t>testTweet</a:t>
            </a:r>
            <a:r>
              <a:rPr lang="es-MX" dirty="0"/>
              <a:t>)</a:t>
            </a:r>
          </a:p>
          <a:p>
            <a:pPr marL="0" indent="0">
              <a:buNone/>
            </a:pPr>
            <a:r>
              <a:rPr lang="es-MX" dirty="0" err="1"/>
              <a:t>print</a:t>
            </a:r>
            <a:r>
              <a:rPr lang="es-MX" dirty="0"/>
              <a:t> </a:t>
            </a:r>
            <a:r>
              <a:rPr lang="es-MX" dirty="0" err="1"/>
              <a:t>NBClassifier.classify</a:t>
            </a:r>
            <a:r>
              <a:rPr lang="es-MX" dirty="0"/>
              <a:t>(</a:t>
            </a:r>
            <a:r>
              <a:rPr lang="es-MX" dirty="0" err="1"/>
              <a:t>extract_features</a:t>
            </a:r>
            <a:r>
              <a:rPr lang="es-MX" dirty="0"/>
              <a:t>(</a:t>
            </a:r>
            <a:r>
              <a:rPr lang="es-MX" dirty="0" err="1"/>
              <a:t>getFeatureVector</a:t>
            </a:r>
            <a:r>
              <a:rPr lang="es-MX" dirty="0"/>
              <a:t>(</a:t>
            </a:r>
            <a:r>
              <a:rPr lang="es-MX" dirty="0" err="1"/>
              <a:t>processedTestTweet</a:t>
            </a:r>
            <a:r>
              <a:rPr lang="es-MX" dirty="0"/>
              <a:t>)))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#Output</a:t>
            </a:r>
          </a:p>
          <a:p>
            <a:pPr marL="0" indent="0">
              <a:buNone/>
            </a:pPr>
            <a:r>
              <a:rPr lang="es-MX" dirty="0"/>
              <a:t>#</a:t>
            </a:r>
            <a:r>
              <a:rPr lang="es-MX" dirty="0" err="1"/>
              <a:t>negative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0573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MX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636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Bibliografía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sz="1200" cap="none" dirty="0">
                <a:hlinkClick r:id="rId2"/>
              </a:rPr>
              <a:t>HTTPS://DEV.TWITTER.COM/INDEX</a:t>
            </a:r>
            <a:endParaRPr lang="es-MX" sz="1200" cap="none" dirty="0"/>
          </a:p>
          <a:p>
            <a:r>
              <a:rPr lang="es-MX" sz="1200" cap="none" dirty="0">
                <a:hlinkClick r:id="rId3"/>
              </a:rPr>
              <a:t>HTTPS://APPS.TWITTER.COM/</a:t>
            </a:r>
            <a:endParaRPr lang="es-MX" sz="1200" cap="none" dirty="0"/>
          </a:p>
          <a:p>
            <a:r>
              <a:rPr lang="es-MX" sz="1200" cap="none" dirty="0">
                <a:hlinkClick r:id="rId4"/>
              </a:rPr>
              <a:t>HTTP://TWITTER4J.ORG/EN/INDEX.HTML</a:t>
            </a:r>
            <a:endParaRPr lang="es-MX" sz="1200" cap="none" dirty="0"/>
          </a:p>
          <a:p>
            <a:r>
              <a:rPr lang="es-MX" sz="1200" cap="none" dirty="0">
                <a:hlinkClick r:id="rId5"/>
              </a:rPr>
              <a:t>HTTP://WWW.CS.WAIKATO.AC.NZ/ML/WEKA/</a:t>
            </a:r>
            <a:endParaRPr lang="es-MX" sz="1200" cap="none" dirty="0"/>
          </a:p>
          <a:p>
            <a:r>
              <a:rPr lang="en-US" sz="1200" cap="none" dirty="0"/>
              <a:t>IAN H. WITTEN AND EIBE FRANK. DATA MINING: PRACTICAL MACHINE LEARNING TOOLS WITH JAVA IMPLEMENTATIONS. MORGAN KAUFMANN, SAN FRANCISCO, 2000.</a:t>
            </a:r>
            <a:endParaRPr lang="es-MX" sz="1200" cap="none" dirty="0"/>
          </a:p>
          <a:p>
            <a:r>
              <a:rPr lang="es-MX" sz="1200" cap="none" dirty="0"/>
              <a:t>IAN H. WITTEN, EIBE FRANK, LEN TRIGG, MARK HALL GEOFFREY GOLMES, AND SALLY JO CUNNINGHAM. WEKA: PRACTICAL MACHINE LEARNING TOOLS AND TECHNIQUES WITH JAVA IMPLEMENTATIONS. DEPARTMENT OF COMPUTER SCIENCE. UNIVERSITY OF WAIKATO. NEW ZEALAND. HTTP://WWW.CS.WAIKATO.AC. NZ/~ML/PUBLICATIONS/1999/99IHW-EF-LT-MH-GH-SJC%-TOOLS-JAVA.PDF.</a:t>
            </a:r>
          </a:p>
          <a:p>
            <a:r>
              <a:rPr lang="es-MX" sz="1200" cap="none" dirty="0"/>
              <a:t> JIAWEI HAN, MICHELINE KAMBER, AND JIAN PEI,  </a:t>
            </a:r>
            <a:r>
              <a:rPr lang="en-US" sz="1200" cap="none" dirty="0"/>
              <a:t>DATA MINING: CONCEPTS AND TECHNIQUES, 3</a:t>
            </a:r>
            <a:r>
              <a:rPr lang="en-US" sz="1200" cap="none" baseline="30000" dirty="0"/>
              <a:t>RD</a:t>
            </a:r>
            <a:r>
              <a:rPr lang="en-US" sz="1200" cap="none" dirty="0"/>
              <a:t> EDITION </a:t>
            </a:r>
            <a:r>
              <a:rPr lang="es-MX" sz="1200" u="sng" cap="none" dirty="0"/>
              <a:t> </a:t>
            </a:r>
            <a:r>
              <a:rPr lang="es-MX" sz="1200" cap="none" dirty="0"/>
              <a:t>THE MORGAN KAUFMANN SERIES IN DATA MANAGEMENT SYSTEMS, 2011. </a:t>
            </a:r>
          </a:p>
          <a:p>
            <a:r>
              <a:rPr lang="es-MX" sz="1200" cap="none" dirty="0">
                <a:hlinkClick r:id="rId6"/>
              </a:rPr>
              <a:t>HTTPS://WWW.RAVIKIRANJ.NET/POSTS/2012/CODE/HOW-BUILD-TWITTER-SENTIMENT-ANALYZER/</a:t>
            </a:r>
            <a:endParaRPr lang="es-MX" sz="1200" cap="none" dirty="0"/>
          </a:p>
          <a:p>
            <a:r>
              <a:rPr lang="es-MX" sz="1200" cap="none" dirty="0">
                <a:hlinkClick r:id="rId7"/>
              </a:rPr>
              <a:t>HTTPS://WWW.NLTK.ORG</a:t>
            </a:r>
            <a:r>
              <a:rPr lang="es-MX" sz="1200" cap="none" dirty="0"/>
              <a:t> </a:t>
            </a:r>
          </a:p>
          <a:p>
            <a:endParaRPr lang="es-MX" sz="1200" dirty="0"/>
          </a:p>
          <a:p>
            <a:endParaRPr lang="es-MX" cap="none" dirty="0"/>
          </a:p>
        </p:txBody>
      </p:sp>
    </p:spTree>
    <p:extLst>
      <p:ext uri="{BB962C8B-B14F-4D97-AF65-F5344CB8AC3E}">
        <p14:creationId xmlns:p14="http://schemas.microsoft.com/office/powerpoint/2010/main" val="237162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Objetivo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En un debate presidencial sobresalen tres cosas</a:t>
            </a:r>
          </a:p>
          <a:p>
            <a:pPr lvl="1"/>
            <a:r>
              <a:rPr lang="es-MX" dirty="0"/>
              <a:t>Primero, información: la oportunidad de que los candidatos se definan, nos diga qué piensan y qué proponen. </a:t>
            </a:r>
          </a:p>
          <a:p>
            <a:pPr lvl="1"/>
            <a:r>
              <a:rPr lang="es-MX" dirty="0"/>
              <a:t>Segundo, formación: la pregunta franca, orientada a las demandas del desarrollo y a las complejidades de la implementación, elude la fácil enumeración de males y promesas, interpela a los candidatos</a:t>
            </a:r>
          </a:p>
          <a:p>
            <a:pPr lvl="1"/>
            <a:r>
              <a:rPr lang="es-MX" dirty="0"/>
              <a:t>Tercero, reacción de la gente ante los candidatos</a:t>
            </a:r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marL="457200" lvl="1" indent="0" algn="ctr">
              <a:buNone/>
            </a:pPr>
            <a:r>
              <a:rPr lang="es-MX" b="1" dirty="0"/>
              <a:t>Llevar a cabo análisis de sentimiento en twitter del “debate presidencial” con referencia a las elecciones en estados unidos.</a:t>
            </a:r>
          </a:p>
        </p:txBody>
      </p:sp>
    </p:spTree>
    <p:extLst>
      <p:ext uri="{BB962C8B-B14F-4D97-AF65-F5344CB8AC3E}">
        <p14:creationId xmlns:p14="http://schemas.microsoft.com/office/powerpoint/2010/main" val="9237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Descripción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MX" dirty="0"/>
              <a:t>recolectaran tweets utilizando el hashtag #</a:t>
            </a:r>
            <a:r>
              <a:rPr lang="es-MX" cap="none" dirty="0" err="1"/>
              <a:t>DebateNight</a:t>
            </a:r>
            <a:endParaRPr lang="es-MX" cap="none" dirty="0"/>
          </a:p>
          <a:p>
            <a:r>
              <a:rPr lang="es-MX" dirty="0"/>
              <a:t>Pre procesamiento de datos</a:t>
            </a:r>
          </a:p>
          <a:p>
            <a:r>
              <a:rPr lang="es-MX" dirty="0"/>
              <a:t>clasificación de los tweets</a:t>
            </a:r>
          </a:p>
          <a:p>
            <a:pPr lvl="1"/>
            <a:r>
              <a:rPr lang="es-MX" dirty="0"/>
              <a:t>Positivo</a:t>
            </a:r>
          </a:p>
          <a:p>
            <a:pPr lvl="1"/>
            <a:r>
              <a:rPr lang="es-MX" dirty="0"/>
              <a:t>Negativo</a:t>
            </a:r>
          </a:p>
          <a:p>
            <a:pPr lvl="1"/>
            <a:r>
              <a:rPr lang="es-MX" dirty="0"/>
              <a:t>neutro</a:t>
            </a:r>
          </a:p>
          <a:p>
            <a:r>
              <a:rPr lang="es-MX" dirty="0"/>
              <a:t>Aplicación de algoritmo de </a:t>
            </a:r>
            <a:r>
              <a:rPr lang="es-MX" dirty="0" err="1"/>
              <a:t>naive</a:t>
            </a:r>
            <a:r>
              <a:rPr lang="es-MX" dirty="0"/>
              <a:t> </a:t>
            </a:r>
            <a:r>
              <a:rPr lang="es-MX" dirty="0" err="1"/>
              <a:t>bayes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3122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/>
              <a:t>Recolección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MX" dirty="0"/>
              <a:t>Los datos se recolectaron por medio de la api de twitter</a:t>
            </a:r>
          </a:p>
          <a:p>
            <a:pPr lvl="1"/>
            <a:r>
              <a:rPr lang="es-MX" sz="2000" dirty="0"/>
              <a:t>Registrarse como desarrollador</a:t>
            </a:r>
          </a:p>
          <a:p>
            <a:pPr lvl="1"/>
            <a:r>
              <a:rPr lang="es-MX" sz="2000" dirty="0"/>
              <a:t>Descargar la paquetería necesaria para utilizar a api</a:t>
            </a:r>
          </a:p>
          <a:p>
            <a:pPr lvl="1"/>
            <a:r>
              <a:rPr lang="es-MX" sz="2000" dirty="0"/>
              <a:t>Desarrollar código para la obtención de los datos</a:t>
            </a:r>
          </a:p>
          <a:p>
            <a:pPr lvl="1"/>
            <a:r>
              <a:rPr lang="es-MX" sz="2000" dirty="0"/>
              <a:t>Integración de los datos</a:t>
            </a:r>
          </a:p>
          <a:p>
            <a:pPr marL="457200" lvl="1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9705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s-MX" sz="2000" dirty="0"/>
              <a:t>Registrarse como desarrollador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55343" t="13082" r="1447" b="40003"/>
          <a:stretch/>
        </p:blipFill>
        <p:spPr>
          <a:xfrm>
            <a:off x="4731157" y="381001"/>
            <a:ext cx="6078008" cy="22748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56068" t="12511" r="1634" b="31429"/>
          <a:stretch/>
        </p:blipFill>
        <p:spPr>
          <a:xfrm>
            <a:off x="339637" y="2893327"/>
            <a:ext cx="7430524" cy="33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0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cap="none" dirty="0"/>
              <a:t>Descargar la paquetería necesaria para utilizar a api</a:t>
            </a:r>
            <a:br>
              <a:rPr lang="es-MX" sz="2000" dirty="0"/>
            </a:br>
            <a:endParaRPr lang="es-MX" sz="2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56232" t="12857" b="27260"/>
          <a:stretch/>
        </p:blipFill>
        <p:spPr>
          <a:xfrm>
            <a:off x="913774" y="1876425"/>
            <a:ext cx="10364452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5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43483"/>
          </a:xfrm>
        </p:spPr>
        <p:txBody>
          <a:bodyPr>
            <a:normAutofit fontScale="90000"/>
          </a:bodyPr>
          <a:lstStyle/>
          <a:p>
            <a:r>
              <a:rPr lang="es-MX" sz="2000" cap="none" dirty="0"/>
              <a:t>Desarrollar código para la obtención de los datos</a:t>
            </a:r>
            <a:br>
              <a:rPr lang="es-MX" sz="2000" cap="none" dirty="0"/>
            </a:br>
            <a:endParaRPr lang="es-MX" sz="2000" cap="non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9676" r="76753"/>
          <a:stretch/>
        </p:blipFill>
        <p:spPr>
          <a:xfrm>
            <a:off x="161300" y="866775"/>
            <a:ext cx="5506076" cy="5810250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3"/>
          <a:srcRect t="9318" r="66588" b="21419"/>
          <a:stretch/>
        </p:blipFill>
        <p:spPr>
          <a:xfrm>
            <a:off x="5815526" y="866775"/>
            <a:ext cx="5014399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3250" y="0"/>
            <a:ext cx="10364451" cy="1596177"/>
          </a:xfrm>
        </p:spPr>
        <p:txBody>
          <a:bodyPr>
            <a:normAutofit/>
          </a:bodyPr>
          <a:lstStyle/>
          <a:p>
            <a:r>
              <a:rPr lang="es-MX" sz="2000" cap="none" dirty="0"/>
              <a:t>Integración de los datos</a:t>
            </a:r>
            <a:br>
              <a:rPr lang="es-MX" sz="2000" cap="none" dirty="0"/>
            </a:br>
            <a:endParaRPr lang="es-MX" sz="2000" cap="non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5412" t="22949" r="85670" b="45063"/>
          <a:stretch/>
        </p:blipFill>
        <p:spPr>
          <a:xfrm>
            <a:off x="0" y="1085850"/>
            <a:ext cx="3076328" cy="3804061"/>
          </a:xfrm>
          <a:prstGeom prst="rect">
            <a:avLst/>
          </a:prstGeo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3"/>
          <a:srcRect t="9597" r="63616"/>
          <a:stretch/>
        </p:blipFill>
        <p:spPr>
          <a:xfrm>
            <a:off x="2577025" y="904875"/>
            <a:ext cx="7776649" cy="57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66834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298</TotalTime>
  <Words>1334</Words>
  <Application>Microsoft Office PowerPoint</Application>
  <PresentationFormat>Panorámica</PresentationFormat>
  <Paragraphs>192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Tw Cen MT</vt:lpstr>
      <vt:lpstr>Gota</vt:lpstr>
      <vt:lpstr>Reporte de proyecto final</vt:lpstr>
      <vt:lpstr>Temas</vt:lpstr>
      <vt:lpstr>Objetivo</vt:lpstr>
      <vt:lpstr>Descripción</vt:lpstr>
      <vt:lpstr>Recolección de datos</vt:lpstr>
      <vt:lpstr>Registrarse como desarrollador</vt:lpstr>
      <vt:lpstr>Descargar la paquetería necesaria para utilizar a api </vt:lpstr>
      <vt:lpstr>Desarrollar código para la obtención de los datos </vt:lpstr>
      <vt:lpstr>Integración de los datos </vt:lpstr>
      <vt:lpstr>Pre procesamiento de datos</vt:lpstr>
      <vt:lpstr>Después abrir la aplicación y cargamos el archivo, después seleccionamos el filtro stringtowordvector para formar n -gramas de tamaño 1 y 2</vt:lpstr>
      <vt:lpstr>Después seleccionamos la pestaña de classify que nos dará la opción de escoger el algoritmo J48 que esta basado en ID3 los cuales son los arboles de decisión</vt:lpstr>
      <vt:lpstr>Presentación de PowerPoint</vt:lpstr>
      <vt:lpstr>Limpieza</vt:lpstr>
      <vt:lpstr>Stop word removal</vt:lpstr>
      <vt:lpstr>NLTK (Natural Language Toolkit)</vt:lpstr>
      <vt:lpstr>Lematización</vt:lpstr>
      <vt:lpstr>Palabras características</vt:lpstr>
      <vt:lpstr>Clasificación Naïve Bayes</vt:lpstr>
      <vt:lpstr>Tweets de entrenamiento</vt:lpstr>
      <vt:lpstr>Limpieza</vt:lpstr>
      <vt:lpstr>Palabras características</vt:lpstr>
      <vt:lpstr>Presentación de PowerPoint</vt:lpstr>
      <vt:lpstr>Presentación de PowerPoint</vt:lpstr>
      <vt:lpstr>Conclusiones</vt:lpstr>
      <vt:lpstr>Bibliografía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Karen Sánchez</dc:creator>
  <cp:lastModifiedBy>Byron Francesco Ballesteros Argueta</cp:lastModifiedBy>
  <cp:revision>39</cp:revision>
  <dcterms:created xsi:type="dcterms:W3CDTF">2016-11-09T04:23:08Z</dcterms:created>
  <dcterms:modified xsi:type="dcterms:W3CDTF">2016-11-09T13:56:47Z</dcterms:modified>
</cp:coreProperties>
</file>